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2"/>
    <p:sldMasterId id="2147483670" r:id="rId3"/>
    <p:sldMasterId id="2147483694" r:id="rId4"/>
    <p:sldMasterId id="2147483707" r:id="rId5"/>
    <p:sldMasterId id="2147483721" r:id="rId6"/>
  </p:sldMasterIdLst>
  <p:notesMasterIdLst>
    <p:notesMasterId r:id="rId20"/>
  </p:notesMasterIdLst>
  <p:sldIdLst>
    <p:sldId id="276" r:id="rId7"/>
    <p:sldId id="257" r:id="rId8"/>
    <p:sldId id="258" r:id="rId9"/>
    <p:sldId id="278" r:id="rId10"/>
    <p:sldId id="282" r:id="rId11"/>
    <p:sldId id="271" r:id="rId12"/>
    <p:sldId id="279" r:id="rId13"/>
    <p:sldId id="284" r:id="rId14"/>
    <p:sldId id="285" r:id="rId15"/>
    <p:sldId id="280" r:id="rId16"/>
    <p:sldId id="286" r:id="rId17"/>
    <p:sldId id="28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D9415A-A3C0-66B2-624E-EA3D721EF9D7}" name="Vaishnavi Nagaraj" initials="VN" userId="f8f4af19709791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C00000"/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2CF28-B944-406E-AC63-E0ED7697FDCD}" v="80" dt="2023-10-20T03:52:04.561"/>
    <p1510:client id="{1A321D6C-CE03-5866-E769-158ABCB46D5A}" v="38" dt="2023-10-23T20:27:39.186"/>
    <p1510:client id="{5C09DE14-573A-324A-8961-4EE51F919E5D}" v="946" dt="2023-10-20T03:46:01.544"/>
    <p1510:client id="{9E48A3B0-EF69-C589-E37F-EE6522AB2864}" v="174" dt="2023-10-20T02:52:24.923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2E7C4-8533-41A9-AB74-C5EA6FCA60CF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95A40-582F-4D12-8EE2-26B4988838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53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6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9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2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8.jpe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9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2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5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5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6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9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2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>
                <a:latin typeface="Arial" panose="020B0604020202020204"/>
                <a:cs typeface="Arial" panose="020B0604020202020204"/>
              </a:defRPr>
            </a:lvl2pPr>
            <a:lvl3pPr>
              <a:defRPr>
                <a:latin typeface="Arial" panose="020B0604020202020204"/>
                <a:cs typeface="Arial" panose="020B0604020202020204"/>
              </a:defRPr>
            </a:lvl3pPr>
            <a:lvl4pPr>
              <a:defRPr>
                <a:latin typeface="Arial" panose="020B0604020202020204"/>
                <a:cs typeface="Arial" panose="020B0604020202020204"/>
              </a:defRPr>
            </a:lvl4pPr>
            <a:lvl5pPr>
              <a:defRPr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>
                <a:latin typeface="Arial" panose="020B0604020202020204"/>
                <a:cs typeface="Arial" panose="020B0604020202020204"/>
              </a:defRPr>
            </a:lvl2pPr>
            <a:lvl3pPr>
              <a:defRPr sz="2000">
                <a:latin typeface="Arial" panose="020B0604020202020204"/>
                <a:cs typeface="Arial" panose="020B0604020202020204"/>
              </a:defRPr>
            </a:lvl3pPr>
            <a:lvl4pPr>
              <a:defRPr sz="2000">
                <a:latin typeface="Arial" panose="020B0604020202020204"/>
                <a:cs typeface="Arial" panose="020B0604020202020204"/>
              </a:defRPr>
            </a:lvl4pPr>
            <a:lvl5pPr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algn="l">
              <a:defRPr sz="2000">
                <a:latin typeface="Arial" panose="020B0604020202020204"/>
                <a:cs typeface="Arial" panose="020B0604020202020204"/>
              </a:defRPr>
            </a:lvl2pPr>
            <a:lvl3pPr algn="l">
              <a:defRPr sz="2000">
                <a:latin typeface="Arial" panose="020B0604020202020204"/>
                <a:cs typeface="Arial" panose="020B0604020202020204"/>
              </a:defRPr>
            </a:lvl3pPr>
            <a:lvl4pPr algn="l">
              <a:defRPr sz="2000">
                <a:latin typeface="Arial" panose="020B0604020202020204"/>
                <a:cs typeface="Arial" panose="020B0604020202020204"/>
              </a:defRPr>
            </a:lvl4pPr>
            <a:lvl5pPr algn="l"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>
                <a:latin typeface="Arial" panose="020B0604020202020204"/>
                <a:cs typeface="Arial" panose="020B0604020202020204"/>
              </a:defRPr>
            </a:lvl2pPr>
            <a:lvl3pPr>
              <a:defRPr>
                <a:latin typeface="Arial" panose="020B0604020202020204"/>
                <a:cs typeface="Arial" panose="020B0604020202020204"/>
              </a:defRPr>
            </a:lvl3pPr>
            <a:lvl4pPr>
              <a:defRPr>
                <a:latin typeface="Arial" panose="020B0604020202020204"/>
                <a:cs typeface="Arial" panose="020B0604020202020204"/>
              </a:defRPr>
            </a:lvl4pPr>
            <a:lvl5pPr>
              <a:defRPr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pic>
        <p:nvPicPr>
          <p:cNvPr id="5" name="Picture 4" descr="A picture containing man, table, blue, hold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icture containing outdoor, holding, person, stan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picture containing 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>
                <a:latin typeface="Arial" panose="020B0604020202020204"/>
                <a:cs typeface="Arial" panose="020B0604020202020204"/>
              </a:defRPr>
            </a:lvl2pPr>
            <a:lvl3pPr>
              <a:defRPr>
                <a:latin typeface="Arial" panose="020B0604020202020204"/>
                <a:cs typeface="Arial" panose="020B0604020202020204"/>
              </a:defRPr>
            </a:lvl3pPr>
            <a:lvl4pPr>
              <a:defRPr>
                <a:latin typeface="Arial" panose="020B0604020202020204"/>
                <a:cs typeface="Arial" panose="020B0604020202020204"/>
              </a:defRPr>
            </a:lvl4pPr>
            <a:lvl5pPr>
              <a:defRPr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itle 11"/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>
                <a:latin typeface="Arial" panose="020B0604020202020204"/>
                <a:cs typeface="Arial" panose="020B0604020202020204"/>
              </a:defRPr>
            </a:lvl2pPr>
            <a:lvl3pPr>
              <a:defRPr sz="2000">
                <a:latin typeface="Arial" panose="020B0604020202020204"/>
                <a:cs typeface="Arial" panose="020B0604020202020204"/>
              </a:defRPr>
            </a:lvl3pPr>
            <a:lvl4pPr>
              <a:defRPr sz="2000">
                <a:latin typeface="Arial" panose="020B0604020202020204"/>
                <a:cs typeface="Arial" panose="020B0604020202020204"/>
              </a:defRPr>
            </a:lvl4pPr>
            <a:lvl5pPr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algn="l">
              <a:defRPr sz="2000">
                <a:latin typeface="Arial" panose="020B0604020202020204"/>
                <a:cs typeface="Arial" panose="020B0604020202020204"/>
              </a:defRPr>
            </a:lvl2pPr>
            <a:lvl3pPr algn="l">
              <a:defRPr sz="2000">
                <a:latin typeface="Arial" panose="020B0604020202020204"/>
                <a:cs typeface="Arial" panose="020B0604020202020204"/>
              </a:defRPr>
            </a:lvl3pPr>
            <a:lvl4pPr algn="l">
              <a:defRPr sz="2000">
                <a:latin typeface="Arial" panose="020B0604020202020204"/>
                <a:cs typeface="Arial" panose="020B0604020202020204"/>
              </a:defRPr>
            </a:lvl4pPr>
            <a:lvl5pPr algn="l"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-1" fmla="*/ 5050118 w 7201580"/>
              <a:gd name="connsiteY0-2" fmla="*/ 74706 h 6858000"/>
              <a:gd name="connsiteX1-3" fmla="*/ 7201580 w 7201580"/>
              <a:gd name="connsiteY1-4" fmla="*/ 0 h 6858000"/>
              <a:gd name="connsiteX2-5" fmla="*/ 7201580 w 7201580"/>
              <a:gd name="connsiteY2-6" fmla="*/ 6858000 h 6858000"/>
              <a:gd name="connsiteX3-7" fmla="*/ 0 w 7201580"/>
              <a:gd name="connsiteY3-8" fmla="*/ 6858000 h 6858000"/>
              <a:gd name="connsiteX4-9" fmla="*/ 5050118 w 7201580"/>
              <a:gd name="connsiteY4-10" fmla="*/ 74706 h 6858000"/>
              <a:gd name="connsiteX0-11" fmla="*/ 5020236 w 7201580"/>
              <a:gd name="connsiteY0-12" fmla="*/ 29883 h 6858000"/>
              <a:gd name="connsiteX1-13" fmla="*/ 7201580 w 7201580"/>
              <a:gd name="connsiteY1-14" fmla="*/ 0 h 6858000"/>
              <a:gd name="connsiteX2-15" fmla="*/ 7201580 w 7201580"/>
              <a:gd name="connsiteY2-16" fmla="*/ 6858000 h 6858000"/>
              <a:gd name="connsiteX3-17" fmla="*/ 0 w 7201580"/>
              <a:gd name="connsiteY3-18" fmla="*/ 6858000 h 6858000"/>
              <a:gd name="connsiteX4-19" fmla="*/ 5020236 w 7201580"/>
              <a:gd name="connsiteY4-20" fmla="*/ 29883 h 6858000"/>
              <a:gd name="connsiteX0-21" fmla="*/ 5020236 w 7201580"/>
              <a:gd name="connsiteY0-22" fmla="*/ 14941 h 6858000"/>
              <a:gd name="connsiteX1-23" fmla="*/ 7201580 w 7201580"/>
              <a:gd name="connsiteY1-24" fmla="*/ 0 h 6858000"/>
              <a:gd name="connsiteX2-25" fmla="*/ 7201580 w 7201580"/>
              <a:gd name="connsiteY2-26" fmla="*/ 6858000 h 6858000"/>
              <a:gd name="connsiteX3-27" fmla="*/ 0 w 7201580"/>
              <a:gd name="connsiteY3-28" fmla="*/ 6858000 h 6858000"/>
              <a:gd name="connsiteX4-29" fmla="*/ 5020236 w 7201580"/>
              <a:gd name="connsiteY4-30" fmla="*/ 14941 h 6858000"/>
              <a:gd name="connsiteX0-31" fmla="*/ 4192180 w 7201580"/>
              <a:gd name="connsiteY0-32" fmla="*/ 1127820 h 6858000"/>
              <a:gd name="connsiteX1-33" fmla="*/ 7201580 w 7201580"/>
              <a:gd name="connsiteY1-34" fmla="*/ 0 h 6858000"/>
              <a:gd name="connsiteX2-35" fmla="*/ 7201580 w 7201580"/>
              <a:gd name="connsiteY2-36" fmla="*/ 6858000 h 6858000"/>
              <a:gd name="connsiteX3-37" fmla="*/ 0 w 7201580"/>
              <a:gd name="connsiteY3-38" fmla="*/ 6858000 h 6858000"/>
              <a:gd name="connsiteX4-39" fmla="*/ 4192180 w 7201580"/>
              <a:gd name="connsiteY4-40" fmla="*/ 1127820 h 6858000"/>
              <a:gd name="connsiteX0-41" fmla="*/ 4192180 w 7210989"/>
              <a:gd name="connsiteY0-42" fmla="*/ 24453 h 5754633"/>
              <a:gd name="connsiteX1-43" fmla="*/ 7210989 w 7210989"/>
              <a:gd name="connsiteY1-44" fmla="*/ 0 h 5754633"/>
              <a:gd name="connsiteX2-45" fmla="*/ 7201580 w 7210989"/>
              <a:gd name="connsiteY2-46" fmla="*/ 5754633 h 5754633"/>
              <a:gd name="connsiteX3-47" fmla="*/ 0 w 7210989"/>
              <a:gd name="connsiteY3-48" fmla="*/ 5754633 h 5754633"/>
              <a:gd name="connsiteX4-49" fmla="*/ 4192180 w 7210989"/>
              <a:gd name="connsiteY4-50" fmla="*/ 24453 h 5754633"/>
              <a:gd name="connsiteX0-51" fmla="*/ 4154542 w 7173351"/>
              <a:gd name="connsiteY0-52" fmla="*/ 24453 h 5754633"/>
              <a:gd name="connsiteX1-53" fmla="*/ 7173351 w 7173351"/>
              <a:gd name="connsiteY1-54" fmla="*/ 0 h 5754633"/>
              <a:gd name="connsiteX2-55" fmla="*/ 7163942 w 7173351"/>
              <a:gd name="connsiteY2-56" fmla="*/ 5754633 h 5754633"/>
              <a:gd name="connsiteX3-57" fmla="*/ 0 w 7173351"/>
              <a:gd name="connsiteY3-58" fmla="*/ 5697562 h 5754633"/>
              <a:gd name="connsiteX4-59" fmla="*/ 4154542 w 7173351"/>
              <a:gd name="connsiteY4-60" fmla="*/ 24453 h 5754633"/>
              <a:gd name="connsiteX0-61" fmla="*/ 4154542 w 7174257"/>
              <a:gd name="connsiteY0-62" fmla="*/ 24453 h 5697562"/>
              <a:gd name="connsiteX1-63" fmla="*/ 7173351 w 7174257"/>
              <a:gd name="connsiteY1-64" fmla="*/ 0 h 5697562"/>
              <a:gd name="connsiteX2-65" fmla="*/ 7173352 w 7174257"/>
              <a:gd name="connsiteY2-66" fmla="*/ 5688051 h 5697562"/>
              <a:gd name="connsiteX3-67" fmla="*/ 0 w 7174257"/>
              <a:gd name="connsiteY3-68" fmla="*/ 5697562 h 5697562"/>
              <a:gd name="connsiteX4-69" fmla="*/ 4154542 w 7174257"/>
              <a:gd name="connsiteY4-70" fmla="*/ 24453 h 5697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  <a:gd name="connsiteX0-61" fmla="*/ 936415 w 2535057"/>
              <a:gd name="connsiteY0-62" fmla="*/ 0 h 1248690"/>
              <a:gd name="connsiteX1-63" fmla="*/ 2535057 w 2535057"/>
              <a:gd name="connsiteY1-64" fmla="*/ 5119 h 1248690"/>
              <a:gd name="connsiteX2-65" fmla="*/ 2528962 w 2535057"/>
              <a:gd name="connsiteY2-66" fmla="*/ 1246131 h 1248690"/>
              <a:gd name="connsiteX3-67" fmla="*/ 0 w 2535057"/>
              <a:gd name="connsiteY3-68" fmla="*/ 1248690 h 1248690"/>
              <a:gd name="connsiteX4-69" fmla="*/ 936415 w 2535057"/>
              <a:gd name="connsiteY4-7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>
                <a:latin typeface="Arial" panose="020B0604020202020204"/>
                <a:cs typeface="Arial" panose="020B0604020202020204"/>
              </a:defRPr>
            </a:lvl2pPr>
            <a:lvl3pPr>
              <a:defRPr>
                <a:latin typeface="Arial" panose="020B0604020202020204"/>
                <a:cs typeface="Arial" panose="020B0604020202020204"/>
              </a:defRPr>
            </a:lvl3pPr>
            <a:lvl4pPr>
              <a:defRPr>
                <a:latin typeface="Arial" panose="020B0604020202020204"/>
                <a:cs typeface="Arial" panose="020B0604020202020204"/>
              </a:defRPr>
            </a:lvl4pPr>
            <a:lvl5pPr>
              <a:defRPr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title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>
                <a:latin typeface="Arial" panose="020B0604020202020204"/>
                <a:cs typeface="Arial" panose="020B0604020202020204"/>
              </a:defRPr>
            </a:lvl2pPr>
            <a:lvl3pPr>
              <a:defRPr sz="2000">
                <a:latin typeface="Arial" panose="020B0604020202020204"/>
                <a:cs typeface="Arial" panose="020B0604020202020204"/>
              </a:defRPr>
            </a:lvl3pPr>
            <a:lvl4pPr>
              <a:defRPr sz="2000">
                <a:latin typeface="Arial" panose="020B0604020202020204"/>
                <a:cs typeface="Arial" panose="020B0604020202020204"/>
              </a:defRPr>
            </a:lvl4pPr>
            <a:lvl5pPr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algn="l">
              <a:defRPr sz="2000">
                <a:latin typeface="Arial" panose="020B0604020202020204"/>
                <a:cs typeface="Arial" panose="020B0604020202020204"/>
              </a:defRPr>
            </a:lvl2pPr>
            <a:lvl3pPr algn="l">
              <a:defRPr sz="2000">
                <a:latin typeface="Arial" panose="020B0604020202020204"/>
                <a:cs typeface="Arial" panose="020B0604020202020204"/>
              </a:defRPr>
            </a:lvl3pPr>
            <a:lvl4pPr algn="l">
              <a:defRPr sz="2000">
                <a:latin typeface="Arial" panose="020B0604020202020204"/>
                <a:cs typeface="Arial" panose="020B0604020202020204"/>
              </a:defRPr>
            </a:lvl4pPr>
            <a:lvl5pPr algn="l"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>
                <a:latin typeface="Arial" panose="020B0604020202020204"/>
                <a:cs typeface="Arial" panose="020B0604020202020204"/>
              </a:defRPr>
            </a:lvl2pPr>
            <a:lvl3pPr>
              <a:defRPr>
                <a:latin typeface="Arial" panose="020B0604020202020204"/>
                <a:cs typeface="Arial" panose="020B0604020202020204"/>
              </a:defRPr>
            </a:lvl3pPr>
            <a:lvl4pPr>
              <a:defRPr>
                <a:latin typeface="Arial" panose="020B0604020202020204"/>
                <a:cs typeface="Arial" panose="020B0604020202020204"/>
              </a:defRPr>
            </a:lvl4pPr>
            <a:lvl5pPr>
              <a:defRPr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1"/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>
                <a:latin typeface="Arial" panose="020B0604020202020204"/>
                <a:cs typeface="Arial" panose="020B0604020202020204"/>
              </a:defRPr>
            </a:lvl2pPr>
            <a:lvl3pPr>
              <a:defRPr sz="2000">
                <a:latin typeface="Arial" panose="020B0604020202020204"/>
                <a:cs typeface="Arial" panose="020B0604020202020204"/>
              </a:defRPr>
            </a:lvl3pPr>
            <a:lvl4pPr>
              <a:defRPr sz="2000">
                <a:latin typeface="Arial" panose="020B0604020202020204"/>
                <a:cs typeface="Arial" panose="020B0604020202020204"/>
              </a:defRPr>
            </a:lvl4pPr>
            <a:lvl5pPr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algn="l">
              <a:defRPr sz="2000">
                <a:latin typeface="Arial" panose="020B0604020202020204"/>
                <a:cs typeface="Arial" panose="020B0604020202020204"/>
              </a:defRPr>
            </a:lvl2pPr>
            <a:lvl3pPr algn="l">
              <a:defRPr sz="2000">
                <a:latin typeface="Arial" panose="020B0604020202020204"/>
                <a:cs typeface="Arial" panose="020B0604020202020204"/>
              </a:defRPr>
            </a:lvl3pPr>
            <a:lvl4pPr algn="l">
              <a:defRPr sz="2000">
                <a:latin typeface="Arial" panose="020B0604020202020204"/>
                <a:cs typeface="Arial" panose="020B0604020202020204"/>
              </a:defRPr>
            </a:lvl4pPr>
            <a:lvl5pPr algn="l"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>
                <a:latin typeface="Arial" panose="020B0604020202020204"/>
                <a:cs typeface="Arial" panose="020B0604020202020204"/>
              </a:defRPr>
            </a:lvl2pPr>
            <a:lvl3pPr>
              <a:defRPr sz="2000">
                <a:latin typeface="Arial" panose="020B0604020202020204"/>
                <a:cs typeface="Arial" panose="020B0604020202020204"/>
              </a:defRPr>
            </a:lvl3pPr>
            <a:lvl4pPr>
              <a:defRPr sz="2000">
                <a:latin typeface="Arial" panose="020B0604020202020204"/>
                <a:cs typeface="Arial" panose="020B0604020202020204"/>
              </a:defRPr>
            </a:lvl4pPr>
            <a:lvl5pPr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-1" fmla="*/ 5050118 w 7201580"/>
              <a:gd name="connsiteY0-2" fmla="*/ 74706 h 6858000"/>
              <a:gd name="connsiteX1-3" fmla="*/ 7201580 w 7201580"/>
              <a:gd name="connsiteY1-4" fmla="*/ 0 h 6858000"/>
              <a:gd name="connsiteX2-5" fmla="*/ 7201580 w 7201580"/>
              <a:gd name="connsiteY2-6" fmla="*/ 6858000 h 6858000"/>
              <a:gd name="connsiteX3-7" fmla="*/ 0 w 7201580"/>
              <a:gd name="connsiteY3-8" fmla="*/ 6858000 h 6858000"/>
              <a:gd name="connsiteX4-9" fmla="*/ 5050118 w 7201580"/>
              <a:gd name="connsiteY4-10" fmla="*/ 74706 h 6858000"/>
              <a:gd name="connsiteX0-11" fmla="*/ 5020236 w 7201580"/>
              <a:gd name="connsiteY0-12" fmla="*/ 29883 h 6858000"/>
              <a:gd name="connsiteX1-13" fmla="*/ 7201580 w 7201580"/>
              <a:gd name="connsiteY1-14" fmla="*/ 0 h 6858000"/>
              <a:gd name="connsiteX2-15" fmla="*/ 7201580 w 7201580"/>
              <a:gd name="connsiteY2-16" fmla="*/ 6858000 h 6858000"/>
              <a:gd name="connsiteX3-17" fmla="*/ 0 w 7201580"/>
              <a:gd name="connsiteY3-18" fmla="*/ 6858000 h 6858000"/>
              <a:gd name="connsiteX4-19" fmla="*/ 5020236 w 7201580"/>
              <a:gd name="connsiteY4-20" fmla="*/ 29883 h 6858000"/>
              <a:gd name="connsiteX0-21" fmla="*/ 5020236 w 7201580"/>
              <a:gd name="connsiteY0-22" fmla="*/ 14941 h 6858000"/>
              <a:gd name="connsiteX1-23" fmla="*/ 7201580 w 7201580"/>
              <a:gd name="connsiteY1-24" fmla="*/ 0 h 6858000"/>
              <a:gd name="connsiteX2-25" fmla="*/ 7201580 w 7201580"/>
              <a:gd name="connsiteY2-26" fmla="*/ 6858000 h 6858000"/>
              <a:gd name="connsiteX3-27" fmla="*/ 0 w 7201580"/>
              <a:gd name="connsiteY3-28" fmla="*/ 6858000 h 6858000"/>
              <a:gd name="connsiteX4-29" fmla="*/ 5020236 w 7201580"/>
              <a:gd name="connsiteY4-30" fmla="*/ 14941 h 6858000"/>
              <a:gd name="connsiteX0-31" fmla="*/ 4192180 w 7201580"/>
              <a:gd name="connsiteY0-32" fmla="*/ 1127820 h 6858000"/>
              <a:gd name="connsiteX1-33" fmla="*/ 7201580 w 7201580"/>
              <a:gd name="connsiteY1-34" fmla="*/ 0 h 6858000"/>
              <a:gd name="connsiteX2-35" fmla="*/ 7201580 w 7201580"/>
              <a:gd name="connsiteY2-36" fmla="*/ 6858000 h 6858000"/>
              <a:gd name="connsiteX3-37" fmla="*/ 0 w 7201580"/>
              <a:gd name="connsiteY3-38" fmla="*/ 6858000 h 6858000"/>
              <a:gd name="connsiteX4-39" fmla="*/ 4192180 w 7201580"/>
              <a:gd name="connsiteY4-40" fmla="*/ 1127820 h 6858000"/>
              <a:gd name="connsiteX0-41" fmla="*/ 4192180 w 7210989"/>
              <a:gd name="connsiteY0-42" fmla="*/ 24453 h 5754633"/>
              <a:gd name="connsiteX1-43" fmla="*/ 7210989 w 7210989"/>
              <a:gd name="connsiteY1-44" fmla="*/ 0 h 5754633"/>
              <a:gd name="connsiteX2-45" fmla="*/ 7201580 w 7210989"/>
              <a:gd name="connsiteY2-46" fmla="*/ 5754633 h 5754633"/>
              <a:gd name="connsiteX3-47" fmla="*/ 0 w 7210989"/>
              <a:gd name="connsiteY3-48" fmla="*/ 5754633 h 5754633"/>
              <a:gd name="connsiteX4-49" fmla="*/ 4192180 w 7210989"/>
              <a:gd name="connsiteY4-50" fmla="*/ 24453 h 5754633"/>
              <a:gd name="connsiteX0-51" fmla="*/ 4154542 w 7173351"/>
              <a:gd name="connsiteY0-52" fmla="*/ 24453 h 5754633"/>
              <a:gd name="connsiteX1-53" fmla="*/ 7173351 w 7173351"/>
              <a:gd name="connsiteY1-54" fmla="*/ 0 h 5754633"/>
              <a:gd name="connsiteX2-55" fmla="*/ 7163942 w 7173351"/>
              <a:gd name="connsiteY2-56" fmla="*/ 5754633 h 5754633"/>
              <a:gd name="connsiteX3-57" fmla="*/ 0 w 7173351"/>
              <a:gd name="connsiteY3-58" fmla="*/ 5697562 h 5754633"/>
              <a:gd name="connsiteX4-59" fmla="*/ 4154542 w 7173351"/>
              <a:gd name="connsiteY4-60" fmla="*/ 24453 h 5754633"/>
              <a:gd name="connsiteX0-61" fmla="*/ 4154542 w 7174257"/>
              <a:gd name="connsiteY0-62" fmla="*/ 24453 h 5697562"/>
              <a:gd name="connsiteX1-63" fmla="*/ 7173351 w 7174257"/>
              <a:gd name="connsiteY1-64" fmla="*/ 0 h 5697562"/>
              <a:gd name="connsiteX2-65" fmla="*/ 7173352 w 7174257"/>
              <a:gd name="connsiteY2-66" fmla="*/ 5688051 h 5697562"/>
              <a:gd name="connsiteX3-67" fmla="*/ 0 w 7174257"/>
              <a:gd name="connsiteY3-68" fmla="*/ 5697562 h 5697562"/>
              <a:gd name="connsiteX4-69" fmla="*/ 4154542 w 7174257"/>
              <a:gd name="connsiteY4-70" fmla="*/ 24453 h 5697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  <a:gd name="connsiteX0-61" fmla="*/ 936415 w 2535057"/>
              <a:gd name="connsiteY0-62" fmla="*/ 0 h 1248690"/>
              <a:gd name="connsiteX1-63" fmla="*/ 2535057 w 2535057"/>
              <a:gd name="connsiteY1-64" fmla="*/ 5119 h 1248690"/>
              <a:gd name="connsiteX2-65" fmla="*/ 2528962 w 2535057"/>
              <a:gd name="connsiteY2-66" fmla="*/ 1246131 h 1248690"/>
              <a:gd name="connsiteX3-67" fmla="*/ 0 w 2535057"/>
              <a:gd name="connsiteY3-68" fmla="*/ 1248690 h 1248690"/>
              <a:gd name="connsiteX4-69" fmla="*/ 936415 w 2535057"/>
              <a:gd name="connsiteY4-7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pic>
        <p:nvPicPr>
          <p:cNvPr id="5" name="Picture 4" descr="A picture containing man, table, blue, hold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icture containing outdoor, holding, person, stan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picture containing 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>
                <a:latin typeface="Arial" panose="020B0604020202020204"/>
                <a:cs typeface="Arial" panose="020B0604020202020204"/>
              </a:defRPr>
            </a:lvl2pPr>
            <a:lvl3pPr>
              <a:defRPr>
                <a:latin typeface="Arial" panose="020B0604020202020204"/>
                <a:cs typeface="Arial" panose="020B0604020202020204"/>
              </a:defRPr>
            </a:lvl3pPr>
            <a:lvl4pPr>
              <a:defRPr>
                <a:latin typeface="Arial" panose="020B0604020202020204"/>
                <a:cs typeface="Arial" panose="020B0604020202020204"/>
              </a:defRPr>
            </a:lvl4pPr>
            <a:lvl5pPr>
              <a:defRPr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itle 11"/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algn="l">
              <a:defRPr sz="2000">
                <a:latin typeface="Arial" panose="020B0604020202020204"/>
                <a:cs typeface="Arial" panose="020B0604020202020204"/>
              </a:defRPr>
            </a:lvl2pPr>
            <a:lvl3pPr algn="l">
              <a:defRPr sz="2000">
                <a:latin typeface="Arial" panose="020B0604020202020204"/>
                <a:cs typeface="Arial" panose="020B0604020202020204"/>
              </a:defRPr>
            </a:lvl3pPr>
            <a:lvl4pPr algn="l">
              <a:defRPr sz="2000">
                <a:latin typeface="Arial" panose="020B0604020202020204"/>
                <a:cs typeface="Arial" panose="020B0604020202020204"/>
              </a:defRPr>
            </a:lvl4pPr>
            <a:lvl5pPr algn="l"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>
                <a:latin typeface="Arial" panose="020B0604020202020204"/>
                <a:cs typeface="Arial" panose="020B0604020202020204"/>
              </a:defRPr>
            </a:lvl2pPr>
            <a:lvl3pPr>
              <a:defRPr sz="2000">
                <a:latin typeface="Arial" panose="020B0604020202020204"/>
                <a:cs typeface="Arial" panose="020B0604020202020204"/>
              </a:defRPr>
            </a:lvl3pPr>
            <a:lvl4pPr>
              <a:defRPr sz="2000">
                <a:latin typeface="Arial" panose="020B0604020202020204"/>
                <a:cs typeface="Arial" panose="020B0604020202020204"/>
              </a:defRPr>
            </a:lvl4pPr>
            <a:lvl5pPr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algn="l">
              <a:defRPr sz="2000">
                <a:latin typeface="Arial" panose="020B0604020202020204"/>
                <a:cs typeface="Arial" panose="020B0604020202020204"/>
              </a:defRPr>
            </a:lvl2pPr>
            <a:lvl3pPr algn="l">
              <a:defRPr sz="2000">
                <a:latin typeface="Arial" panose="020B0604020202020204"/>
                <a:cs typeface="Arial" panose="020B0604020202020204"/>
              </a:defRPr>
            </a:lvl3pPr>
            <a:lvl4pPr algn="l">
              <a:defRPr sz="2000">
                <a:latin typeface="Arial" panose="020B0604020202020204"/>
                <a:cs typeface="Arial" panose="020B0604020202020204"/>
              </a:defRPr>
            </a:lvl4pPr>
            <a:lvl5pPr algn="l"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-1" fmla="*/ 5050118 w 7201580"/>
              <a:gd name="connsiteY0-2" fmla="*/ 74706 h 6858000"/>
              <a:gd name="connsiteX1-3" fmla="*/ 7201580 w 7201580"/>
              <a:gd name="connsiteY1-4" fmla="*/ 0 h 6858000"/>
              <a:gd name="connsiteX2-5" fmla="*/ 7201580 w 7201580"/>
              <a:gd name="connsiteY2-6" fmla="*/ 6858000 h 6858000"/>
              <a:gd name="connsiteX3-7" fmla="*/ 0 w 7201580"/>
              <a:gd name="connsiteY3-8" fmla="*/ 6858000 h 6858000"/>
              <a:gd name="connsiteX4-9" fmla="*/ 5050118 w 7201580"/>
              <a:gd name="connsiteY4-10" fmla="*/ 74706 h 6858000"/>
              <a:gd name="connsiteX0-11" fmla="*/ 5020236 w 7201580"/>
              <a:gd name="connsiteY0-12" fmla="*/ 29883 h 6858000"/>
              <a:gd name="connsiteX1-13" fmla="*/ 7201580 w 7201580"/>
              <a:gd name="connsiteY1-14" fmla="*/ 0 h 6858000"/>
              <a:gd name="connsiteX2-15" fmla="*/ 7201580 w 7201580"/>
              <a:gd name="connsiteY2-16" fmla="*/ 6858000 h 6858000"/>
              <a:gd name="connsiteX3-17" fmla="*/ 0 w 7201580"/>
              <a:gd name="connsiteY3-18" fmla="*/ 6858000 h 6858000"/>
              <a:gd name="connsiteX4-19" fmla="*/ 5020236 w 7201580"/>
              <a:gd name="connsiteY4-20" fmla="*/ 29883 h 6858000"/>
              <a:gd name="connsiteX0-21" fmla="*/ 5020236 w 7201580"/>
              <a:gd name="connsiteY0-22" fmla="*/ 14941 h 6858000"/>
              <a:gd name="connsiteX1-23" fmla="*/ 7201580 w 7201580"/>
              <a:gd name="connsiteY1-24" fmla="*/ 0 h 6858000"/>
              <a:gd name="connsiteX2-25" fmla="*/ 7201580 w 7201580"/>
              <a:gd name="connsiteY2-26" fmla="*/ 6858000 h 6858000"/>
              <a:gd name="connsiteX3-27" fmla="*/ 0 w 7201580"/>
              <a:gd name="connsiteY3-28" fmla="*/ 6858000 h 6858000"/>
              <a:gd name="connsiteX4-29" fmla="*/ 5020236 w 7201580"/>
              <a:gd name="connsiteY4-30" fmla="*/ 14941 h 6858000"/>
              <a:gd name="connsiteX0-31" fmla="*/ 4192180 w 7201580"/>
              <a:gd name="connsiteY0-32" fmla="*/ 1127820 h 6858000"/>
              <a:gd name="connsiteX1-33" fmla="*/ 7201580 w 7201580"/>
              <a:gd name="connsiteY1-34" fmla="*/ 0 h 6858000"/>
              <a:gd name="connsiteX2-35" fmla="*/ 7201580 w 7201580"/>
              <a:gd name="connsiteY2-36" fmla="*/ 6858000 h 6858000"/>
              <a:gd name="connsiteX3-37" fmla="*/ 0 w 7201580"/>
              <a:gd name="connsiteY3-38" fmla="*/ 6858000 h 6858000"/>
              <a:gd name="connsiteX4-39" fmla="*/ 4192180 w 7201580"/>
              <a:gd name="connsiteY4-40" fmla="*/ 1127820 h 6858000"/>
              <a:gd name="connsiteX0-41" fmla="*/ 4192180 w 7210989"/>
              <a:gd name="connsiteY0-42" fmla="*/ 24453 h 5754633"/>
              <a:gd name="connsiteX1-43" fmla="*/ 7210989 w 7210989"/>
              <a:gd name="connsiteY1-44" fmla="*/ 0 h 5754633"/>
              <a:gd name="connsiteX2-45" fmla="*/ 7201580 w 7210989"/>
              <a:gd name="connsiteY2-46" fmla="*/ 5754633 h 5754633"/>
              <a:gd name="connsiteX3-47" fmla="*/ 0 w 7210989"/>
              <a:gd name="connsiteY3-48" fmla="*/ 5754633 h 5754633"/>
              <a:gd name="connsiteX4-49" fmla="*/ 4192180 w 7210989"/>
              <a:gd name="connsiteY4-50" fmla="*/ 24453 h 5754633"/>
              <a:gd name="connsiteX0-51" fmla="*/ 4154542 w 7173351"/>
              <a:gd name="connsiteY0-52" fmla="*/ 24453 h 5754633"/>
              <a:gd name="connsiteX1-53" fmla="*/ 7173351 w 7173351"/>
              <a:gd name="connsiteY1-54" fmla="*/ 0 h 5754633"/>
              <a:gd name="connsiteX2-55" fmla="*/ 7163942 w 7173351"/>
              <a:gd name="connsiteY2-56" fmla="*/ 5754633 h 5754633"/>
              <a:gd name="connsiteX3-57" fmla="*/ 0 w 7173351"/>
              <a:gd name="connsiteY3-58" fmla="*/ 5697562 h 5754633"/>
              <a:gd name="connsiteX4-59" fmla="*/ 4154542 w 7173351"/>
              <a:gd name="connsiteY4-60" fmla="*/ 24453 h 5754633"/>
              <a:gd name="connsiteX0-61" fmla="*/ 4154542 w 7174257"/>
              <a:gd name="connsiteY0-62" fmla="*/ 24453 h 5697562"/>
              <a:gd name="connsiteX1-63" fmla="*/ 7173351 w 7174257"/>
              <a:gd name="connsiteY1-64" fmla="*/ 0 h 5697562"/>
              <a:gd name="connsiteX2-65" fmla="*/ 7173352 w 7174257"/>
              <a:gd name="connsiteY2-66" fmla="*/ 5688051 h 5697562"/>
              <a:gd name="connsiteX3-67" fmla="*/ 0 w 7174257"/>
              <a:gd name="connsiteY3-68" fmla="*/ 5697562 h 5697562"/>
              <a:gd name="connsiteX4-69" fmla="*/ 4154542 w 7174257"/>
              <a:gd name="connsiteY4-70" fmla="*/ 24453 h 5697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  <a:gd name="connsiteX0-61" fmla="*/ 936415 w 2535057"/>
              <a:gd name="connsiteY0-62" fmla="*/ 0 h 1248690"/>
              <a:gd name="connsiteX1-63" fmla="*/ 2535057 w 2535057"/>
              <a:gd name="connsiteY1-64" fmla="*/ 5119 h 1248690"/>
              <a:gd name="connsiteX2-65" fmla="*/ 2528962 w 2535057"/>
              <a:gd name="connsiteY2-66" fmla="*/ 1246131 h 1248690"/>
              <a:gd name="connsiteX3-67" fmla="*/ 0 w 2535057"/>
              <a:gd name="connsiteY3-68" fmla="*/ 1248690 h 1248690"/>
              <a:gd name="connsiteX4-69" fmla="*/ 936415 w 2535057"/>
              <a:gd name="connsiteY4-7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>
                <a:latin typeface="Arial" panose="020B0604020202020204"/>
                <a:cs typeface="Arial" panose="020B0604020202020204"/>
              </a:defRPr>
            </a:lvl2pPr>
            <a:lvl3pPr>
              <a:defRPr>
                <a:latin typeface="Arial" panose="020B0604020202020204"/>
                <a:cs typeface="Arial" panose="020B0604020202020204"/>
              </a:defRPr>
            </a:lvl3pPr>
            <a:lvl4pPr>
              <a:defRPr>
                <a:latin typeface="Arial" panose="020B0604020202020204"/>
                <a:cs typeface="Arial" panose="020B0604020202020204"/>
              </a:defRPr>
            </a:lvl4pPr>
            <a:lvl5pPr>
              <a:defRPr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1"/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>
                <a:latin typeface="Arial" panose="020B0604020202020204"/>
                <a:cs typeface="Arial" panose="020B0604020202020204"/>
              </a:defRPr>
            </a:lvl2pPr>
            <a:lvl3pPr>
              <a:defRPr sz="2000">
                <a:latin typeface="Arial" panose="020B0604020202020204"/>
                <a:cs typeface="Arial" panose="020B0604020202020204"/>
              </a:defRPr>
            </a:lvl3pPr>
            <a:lvl4pPr>
              <a:defRPr sz="2000">
                <a:latin typeface="Arial" panose="020B0604020202020204"/>
                <a:cs typeface="Arial" panose="020B0604020202020204"/>
              </a:defRPr>
            </a:lvl4pPr>
            <a:lvl5pPr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algn="l">
              <a:defRPr sz="2000">
                <a:latin typeface="Arial" panose="020B0604020202020204"/>
                <a:cs typeface="Arial" panose="020B0604020202020204"/>
              </a:defRPr>
            </a:lvl2pPr>
            <a:lvl3pPr algn="l">
              <a:defRPr sz="2000">
                <a:latin typeface="Arial" panose="020B0604020202020204"/>
                <a:cs typeface="Arial" panose="020B0604020202020204"/>
              </a:defRPr>
            </a:lvl3pPr>
            <a:lvl4pPr algn="l">
              <a:defRPr sz="2000">
                <a:latin typeface="Arial" panose="020B0604020202020204"/>
                <a:cs typeface="Arial" panose="020B0604020202020204"/>
              </a:defRPr>
            </a:lvl4pPr>
            <a:lvl5pPr algn="l">
              <a:defRPr sz="2000">
                <a:latin typeface="Arial" panose="020B0604020202020204"/>
                <a:cs typeface="Arial" panose="020B060402020202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-1" fmla="*/ 5050118 w 7201580"/>
              <a:gd name="connsiteY0-2" fmla="*/ 74706 h 6858000"/>
              <a:gd name="connsiteX1-3" fmla="*/ 7201580 w 7201580"/>
              <a:gd name="connsiteY1-4" fmla="*/ 0 h 6858000"/>
              <a:gd name="connsiteX2-5" fmla="*/ 7201580 w 7201580"/>
              <a:gd name="connsiteY2-6" fmla="*/ 6858000 h 6858000"/>
              <a:gd name="connsiteX3-7" fmla="*/ 0 w 7201580"/>
              <a:gd name="connsiteY3-8" fmla="*/ 6858000 h 6858000"/>
              <a:gd name="connsiteX4-9" fmla="*/ 5050118 w 7201580"/>
              <a:gd name="connsiteY4-10" fmla="*/ 74706 h 6858000"/>
              <a:gd name="connsiteX0-11" fmla="*/ 5020236 w 7201580"/>
              <a:gd name="connsiteY0-12" fmla="*/ 29883 h 6858000"/>
              <a:gd name="connsiteX1-13" fmla="*/ 7201580 w 7201580"/>
              <a:gd name="connsiteY1-14" fmla="*/ 0 h 6858000"/>
              <a:gd name="connsiteX2-15" fmla="*/ 7201580 w 7201580"/>
              <a:gd name="connsiteY2-16" fmla="*/ 6858000 h 6858000"/>
              <a:gd name="connsiteX3-17" fmla="*/ 0 w 7201580"/>
              <a:gd name="connsiteY3-18" fmla="*/ 6858000 h 6858000"/>
              <a:gd name="connsiteX4-19" fmla="*/ 5020236 w 7201580"/>
              <a:gd name="connsiteY4-20" fmla="*/ 29883 h 6858000"/>
              <a:gd name="connsiteX0-21" fmla="*/ 5020236 w 7201580"/>
              <a:gd name="connsiteY0-22" fmla="*/ 14941 h 6858000"/>
              <a:gd name="connsiteX1-23" fmla="*/ 7201580 w 7201580"/>
              <a:gd name="connsiteY1-24" fmla="*/ 0 h 6858000"/>
              <a:gd name="connsiteX2-25" fmla="*/ 7201580 w 7201580"/>
              <a:gd name="connsiteY2-26" fmla="*/ 6858000 h 6858000"/>
              <a:gd name="connsiteX3-27" fmla="*/ 0 w 7201580"/>
              <a:gd name="connsiteY3-28" fmla="*/ 6858000 h 6858000"/>
              <a:gd name="connsiteX4-29" fmla="*/ 5020236 w 7201580"/>
              <a:gd name="connsiteY4-30" fmla="*/ 14941 h 6858000"/>
              <a:gd name="connsiteX0-31" fmla="*/ 4192180 w 7201580"/>
              <a:gd name="connsiteY0-32" fmla="*/ 1127820 h 6858000"/>
              <a:gd name="connsiteX1-33" fmla="*/ 7201580 w 7201580"/>
              <a:gd name="connsiteY1-34" fmla="*/ 0 h 6858000"/>
              <a:gd name="connsiteX2-35" fmla="*/ 7201580 w 7201580"/>
              <a:gd name="connsiteY2-36" fmla="*/ 6858000 h 6858000"/>
              <a:gd name="connsiteX3-37" fmla="*/ 0 w 7201580"/>
              <a:gd name="connsiteY3-38" fmla="*/ 6858000 h 6858000"/>
              <a:gd name="connsiteX4-39" fmla="*/ 4192180 w 7201580"/>
              <a:gd name="connsiteY4-40" fmla="*/ 1127820 h 6858000"/>
              <a:gd name="connsiteX0-41" fmla="*/ 4192180 w 7210989"/>
              <a:gd name="connsiteY0-42" fmla="*/ 24453 h 5754633"/>
              <a:gd name="connsiteX1-43" fmla="*/ 7210989 w 7210989"/>
              <a:gd name="connsiteY1-44" fmla="*/ 0 h 5754633"/>
              <a:gd name="connsiteX2-45" fmla="*/ 7201580 w 7210989"/>
              <a:gd name="connsiteY2-46" fmla="*/ 5754633 h 5754633"/>
              <a:gd name="connsiteX3-47" fmla="*/ 0 w 7210989"/>
              <a:gd name="connsiteY3-48" fmla="*/ 5754633 h 5754633"/>
              <a:gd name="connsiteX4-49" fmla="*/ 4192180 w 7210989"/>
              <a:gd name="connsiteY4-50" fmla="*/ 24453 h 5754633"/>
              <a:gd name="connsiteX0-51" fmla="*/ 4154542 w 7173351"/>
              <a:gd name="connsiteY0-52" fmla="*/ 24453 h 5754633"/>
              <a:gd name="connsiteX1-53" fmla="*/ 7173351 w 7173351"/>
              <a:gd name="connsiteY1-54" fmla="*/ 0 h 5754633"/>
              <a:gd name="connsiteX2-55" fmla="*/ 7163942 w 7173351"/>
              <a:gd name="connsiteY2-56" fmla="*/ 5754633 h 5754633"/>
              <a:gd name="connsiteX3-57" fmla="*/ 0 w 7173351"/>
              <a:gd name="connsiteY3-58" fmla="*/ 5697562 h 5754633"/>
              <a:gd name="connsiteX4-59" fmla="*/ 4154542 w 7173351"/>
              <a:gd name="connsiteY4-60" fmla="*/ 24453 h 5754633"/>
              <a:gd name="connsiteX0-61" fmla="*/ 4154542 w 7174257"/>
              <a:gd name="connsiteY0-62" fmla="*/ 24453 h 5697562"/>
              <a:gd name="connsiteX1-63" fmla="*/ 7173351 w 7174257"/>
              <a:gd name="connsiteY1-64" fmla="*/ 0 h 5697562"/>
              <a:gd name="connsiteX2-65" fmla="*/ 7173352 w 7174257"/>
              <a:gd name="connsiteY2-66" fmla="*/ 5688051 h 5697562"/>
              <a:gd name="connsiteX3-67" fmla="*/ 0 w 7174257"/>
              <a:gd name="connsiteY3-68" fmla="*/ 5697562 h 5697562"/>
              <a:gd name="connsiteX4-69" fmla="*/ 4154542 w 7174257"/>
              <a:gd name="connsiteY4-70" fmla="*/ 24453 h 5697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  <a:gd name="connsiteX0-61" fmla="*/ 936415 w 2535057"/>
              <a:gd name="connsiteY0-62" fmla="*/ 0 h 1248690"/>
              <a:gd name="connsiteX1-63" fmla="*/ 2535057 w 2535057"/>
              <a:gd name="connsiteY1-64" fmla="*/ 5119 h 1248690"/>
              <a:gd name="connsiteX2-65" fmla="*/ 2528962 w 2535057"/>
              <a:gd name="connsiteY2-66" fmla="*/ 1246131 h 1248690"/>
              <a:gd name="connsiteX3-67" fmla="*/ 0 w 2535057"/>
              <a:gd name="connsiteY3-68" fmla="*/ 1248690 h 1248690"/>
              <a:gd name="connsiteX4-69" fmla="*/ 936415 w 2535057"/>
              <a:gd name="connsiteY4-7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noProof="0"/>
              <a:t>Click icon to add picture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20204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image" Target="../media/image10.jpeg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image" Target="../media/image19.jpe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image" Target="../media/image18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19.jpe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4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image" Target="../media/image19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image" Target="../media/image18.jpe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19.jpe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4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arpredictionmodel-env.eba-a2tbmgqe.us-east-1.elasticbeanstalk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ehalbirla/vehicle-dataset-from-cardekho" TargetMode="External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78" y="1794681"/>
            <a:ext cx="6640923" cy="756906"/>
          </a:xfrm>
        </p:spPr>
        <p:txBody>
          <a:bodyPr>
            <a:normAutofit/>
          </a:bodyPr>
          <a:lstStyle/>
          <a:p>
            <a:r>
              <a:rPr lang="en-US" sz="2000" b="0">
                <a:solidFill>
                  <a:schemeClr val="bg2"/>
                </a:solidFill>
              </a:rPr>
              <a:t>Used Car price prediction with Deployment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ECF3-7FD9-C38E-E534-C07CA319C12F}"/>
              </a:ext>
            </a:extLst>
          </p:cNvPr>
          <p:cNvSpPr txBox="1">
            <a:spLocks/>
          </p:cNvSpPr>
          <p:nvPr/>
        </p:nvSpPr>
        <p:spPr>
          <a:xfrm>
            <a:off x="255345" y="3079783"/>
            <a:ext cx="3582626" cy="2270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sz="2000" b="0">
                <a:solidFill>
                  <a:schemeClr val="bg2"/>
                </a:solidFill>
                <a:cs typeface="Calibri"/>
              </a:rPr>
              <a:t>Group : CC-Fall-2023 1       </a:t>
            </a:r>
            <a:endParaRPr lang="en-US" sz="2000">
              <a:solidFill>
                <a:schemeClr val="bg2"/>
              </a:solidFill>
            </a:endParaRPr>
          </a:p>
          <a:p>
            <a:r>
              <a:rPr lang="en-US" sz="2000" b="0">
                <a:solidFill>
                  <a:schemeClr val="bg2"/>
                </a:solidFill>
              </a:rPr>
              <a:t>Group Members: Aarti Paan</a:t>
            </a:r>
            <a:endParaRPr lang="en-US" sz="2000">
              <a:solidFill>
                <a:schemeClr val="bg2"/>
              </a:solidFill>
            </a:endParaRPr>
          </a:p>
          <a:p>
            <a:r>
              <a:rPr lang="en-US" sz="2000" b="0">
                <a:solidFill>
                  <a:schemeClr val="bg2"/>
                </a:solidFill>
              </a:rPr>
              <a:t>Pranav </a:t>
            </a:r>
            <a:r>
              <a:rPr lang="en-US" sz="2000" b="0" err="1">
                <a:solidFill>
                  <a:schemeClr val="bg2"/>
                </a:solidFill>
              </a:rPr>
              <a:t>Chandaliya</a:t>
            </a:r>
            <a:endParaRPr lang="en-US" sz="2000" b="0">
              <a:solidFill>
                <a:schemeClr val="bg2"/>
              </a:solidFill>
            </a:endParaRPr>
          </a:p>
          <a:p>
            <a:r>
              <a:rPr lang="en-US" sz="2000" b="0">
                <a:solidFill>
                  <a:schemeClr val="bg2"/>
                </a:solidFill>
              </a:rPr>
              <a:t>Sumanth </a:t>
            </a:r>
            <a:r>
              <a:rPr lang="en-US" sz="2000" b="0" err="1">
                <a:solidFill>
                  <a:schemeClr val="bg2"/>
                </a:solidFill>
              </a:rPr>
              <a:t>Nallamotu</a:t>
            </a:r>
            <a:endParaRPr lang="en-US" sz="2000">
              <a:solidFill>
                <a:schemeClr val="bg2"/>
              </a:solidFill>
            </a:endParaRPr>
          </a:p>
          <a:p>
            <a:endParaRPr lang="en-US" sz="2000" b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1A3F0D-9528-D4D0-E0C3-D72A0CE03B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7483" y="1054250"/>
            <a:ext cx="10515600" cy="347450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+mn-lt"/>
              </a:rPr>
              <a:t>AI Price Prediction:</a:t>
            </a:r>
          </a:p>
          <a:p>
            <a:pPr lvl="1"/>
            <a:r>
              <a:rPr lang="en-US" sz="1500" b="0" i="0" dirty="0">
                <a:effectLst/>
                <a:latin typeface="+mn-lt"/>
              </a:rPr>
              <a:t>Develop a robust AI model capable of accurately predicting the price of a car based on its attributes.</a:t>
            </a:r>
          </a:p>
          <a:p>
            <a:pPr lvl="1"/>
            <a:r>
              <a:rPr lang="en-US" sz="1500" b="0" i="0" dirty="0">
                <a:effectLst/>
                <a:latin typeface="+mn-lt"/>
              </a:rPr>
              <a:t>Implement machine learning techniques to continually improve the model's accuracy over time.</a:t>
            </a:r>
          </a:p>
          <a:p>
            <a:pPr marL="457200" lvl="1" indent="0">
              <a:buNone/>
            </a:pPr>
            <a:endParaRPr lang="en-US" sz="1500" b="0" i="0" dirty="0"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+mn-lt"/>
              </a:rPr>
              <a:t>Simple Web Application:</a:t>
            </a:r>
          </a:p>
          <a:p>
            <a:pPr lvl="1"/>
            <a:r>
              <a:rPr lang="en-US" sz="1500" dirty="0">
                <a:latin typeface="+mn-lt"/>
              </a:rPr>
              <a:t>H</a:t>
            </a:r>
            <a:r>
              <a:rPr lang="en-US" sz="1500" dirty="0">
                <a:solidFill>
                  <a:schemeClr val="tx1"/>
                </a:solidFill>
                <a:latin typeface="+mn-lt"/>
              </a:rPr>
              <a:t>ost our website  in order to make our project accessible across the web</a:t>
            </a:r>
          </a:p>
          <a:p>
            <a:pPr lvl="1"/>
            <a:r>
              <a:rPr lang="en-US" sz="1500" b="0" i="0" dirty="0">
                <a:effectLst/>
                <a:latin typeface="+mn-lt"/>
              </a:rPr>
              <a:t>To Create an intuitive and user-friendly web application where users can input car attributes.</a:t>
            </a:r>
          </a:p>
          <a:p>
            <a:pPr lvl="1"/>
            <a:r>
              <a:rPr lang="en-US" sz="1500" b="0" i="0" dirty="0">
                <a:effectLst/>
                <a:latin typeface="+mn-lt"/>
              </a:rPr>
              <a:t>Enable users to receive instant car price predictions, accompanied by a user-friendly interface.</a:t>
            </a:r>
          </a:p>
          <a:p>
            <a:pPr marL="457200" lvl="1" indent="0">
              <a:buNone/>
            </a:pPr>
            <a:endParaRPr lang="en-US" sz="1400" b="0" i="0" dirty="0">
              <a:effectLst/>
              <a:latin typeface="+mn-lt"/>
            </a:endParaRPr>
          </a:p>
          <a:p>
            <a:pPr lvl="1"/>
            <a:endParaRPr lang="en-US" sz="1300" b="0" i="0" dirty="0">
              <a:effectLst/>
              <a:latin typeface="+mn-lt"/>
            </a:endParaRPr>
          </a:p>
          <a:p>
            <a:pPr lvl="1"/>
            <a:endParaRPr lang="en-US" sz="1300" b="0" i="0" dirty="0">
              <a:effectLst/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1DB4E-4764-7569-A58D-B30B1970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770"/>
            <a:ext cx="10499463" cy="105425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+mj-lt"/>
              </a:rPr>
              <a:t>Outcomes </a:t>
            </a:r>
          </a:p>
        </p:txBody>
      </p:sp>
    </p:spTree>
    <p:extLst>
      <p:ext uri="{BB962C8B-B14F-4D97-AF65-F5344CB8AC3E}">
        <p14:creationId xmlns:p14="http://schemas.microsoft.com/office/powerpoint/2010/main" val="130868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car parked on the road&#10;&#10;Description automatically generated">
            <a:extLst>
              <a:ext uri="{FF2B5EF4-FFF2-40B4-BE49-F238E27FC236}">
                <a16:creationId xmlns:a16="http://schemas.microsoft.com/office/drawing/2014/main" id="{47E5B7D7-5C0F-D40A-04B6-44599C50116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54337" y="1691481"/>
            <a:ext cx="4633384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443F09-7094-10E0-F434-882A4CCA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0"/>
            <a:ext cx="10499463" cy="835326"/>
          </a:xfrm>
        </p:spPr>
        <p:txBody>
          <a:bodyPr>
            <a:normAutofit/>
          </a:bodyPr>
          <a:lstStyle/>
          <a:p>
            <a:r>
              <a:rPr lang="en-US" sz="2500" dirty="0"/>
              <a:t>Live Demo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00D024-B619-17EE-D18E-1F5183CA8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63188"/>
              </p:ext>
            </p:extLst>
          </p:nvPr>
        </p:nvGraphicFramePr>
        <p:xfrm>
          <a:off x="6407755" y="1786467"/>
          <a:ext cx="492990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4416252"/>
                    </a:ext>
                  </a:extLst>
                </a:gridCol>
                <a:gridCol w="2237508">
                  <a:extLst>
                    <a:ext uri="{9D8B030D-6E8A-4147-A177-3AD203B41FA5}">
                      <a16:colId xmlns:a16="http://schemas.microsoft.com/office/drawing/2014/main" val="2282627427"/>
                    </a:ext>
                  </a:extLst>
                </a:gridCol>
              </a:tblGrid>
              <a:tr h="348571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199301"/>
                  </a:ext>
                </a:extLst>
              </a:tr>
              <a:tr h="348571">
                <a:tc>
                  <a:txBody>
                    <a:bodyPr/>
                    <a:lstStyle/>
                    <a:p>
                      <a:r>
                        <a:rPr lang="en-US" dirty="0"/>
                        <a:t>Purchases price of the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lacs INR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65990"/>
                  </a:ext>
                </a:extLst>
              </a:tr>
              <a:tr h="348571">
                <a:tc>
                  <a:txBody>
                    <a:bodyPr/>
                    <a:lstStyle/>
                    <a:p>
                      <a:r>
                        <a:rPr lang="en-US" dirty="0"/>
                        <a:t>KMs Driven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917416"/>
                  </a:ext>
                </a:extLst>
              </a:tr>
              <a:tr h="348571">
                <a:tc>
                  <a:txBody>
                    <a:bodyPr/>
                    <a:lstStyle/>
                    <a:p>
                      <a:r>
                        <a:rPr lang="en-US" dirty="0"/>
                        <a:t>Past Owners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147565"/>
                  </a:ext>
                </a:extLst>
              </a:tr>
              <a:tr h="348571">
                <a:tc>
                  <a:txBody>
                    <a:bodyPr/>
                    <a:lstStyle/>
                    <a:p>
                      <a:r>
                        <a:rPr lang="en-US" dirty="0"/>
                        <a:t>Age of the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90066"/>
                  </a:ext>
                </a:extLst>
              </a:tr>
              <a:tr h="348571">
                <a:tc>
                  <a:txBody>
                    <a:bodyPr/>
                    <a:lstStyle/>
                    <a:p>
                      <a:r>
                        <a:rPr lang="en-US" dirty="0"/>
                        <a:t>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23468"/>
                  </a:ext>
                </a:extLst>
              </a:tr>
              <a:tr h="348571">
                <a:tc>
                  <a:txBody>
                    <a:bodyPr/>
                    <a:lstStyle/>
                    <a:p>
                      <a:r>
                        <a:rPr lang="en-US" dirty="0"/>
                        <a:t>Seller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608900"/>
                  </a:ext>
                </a:extLst>
              </a:tr>
              <a:tr h="348571">
                <a:tc>
                  <a:txBody>
                    <a:bodyPr/>
                    <a:lstStyle/>
                    <a:p>
                      <a:r>
                        <a:rPr lang="en-US" dirty="0"/>
                        <a:t>Fuel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765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D22BD9-2DA6-B8F9-D05A-D0F11EA70116}"/>
              </a:ext>
            </a:extLst>
          </p:cNvPr>
          <p:cNvSpPr txBox="1"/>
          <p:nvPr/>
        </p:nvSpPr>
        <p:spPr>
          <a:xfrm>
            <a:off x="854337" y="910786"/>
            <a:ext cx="1080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AWS Deployed Link : </a:t>
            </a:r>
            <a:r>
              <a:rPr lang="en-US" sz="2000" dirty="0">
                <a:hlinkClick r:id="rId3"/>
              </a:rPr>
              <a:t>http://carpredictionmodel-env.eba-a2tbmgqe.us-east-1.elasticbeanstalk.com/</a:t>
            </a:r>
            <a:endParaRPr lang="en-US" sz="2000" dirty="0"/>
          </a:p>
          <a:p>
            <a:r>
              <a:rPr lang="en-US" sz="2000" dirty="0"/>
              <a:t>GitHub Link: https://github.com/PranavC10/CC_Group1_Car_price_pred</a:t>
            </a:r>
          </a:p>
        </p:txBody>
      </p:sp>
    </p:spTree>
    <p:extLst>
      <p:ext uri="{BB962C8B-B14F-4D97-AF65-F5344CB8AC3E}">
        <p14:creationId xmlns:p14="http://schemas.microsoft.com/office/powerpoint/2010/main" val="118805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72EEF4-350B-2AE6-1639-54D71859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78" y="216582"/>
            <a:ext cx="10499463" cy="574069"/>
          </a:xfrm>
        </p:spPr>
        <p:txBody>
          <a:bodyPr>
            <a:noAutofit/>
          </a:bodyPr>
          <a:lstStyle/>
          <a:p>
            <a:r>
              <a:rPr lang="en-US" sz="2500" dirty="0"/>
              <a:t>Results</a:t>
            </a:r>
            <a:br>
              <a:rPr lang="en-US" sz="2500" dirty="0"/>
            </a:br>
            <a:endParaRPr lang="en-US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9F108E-4E3C-6EF0-A2DD-58C1A755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" y="573910"/>
            <a:ext cx="8826954" cy="5073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3BC08F-C644-D909-1A14-412B9829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370" y="2894984"/>
            <a:ext cx="3001269" cy="5740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90F504-F268-F67E-E5AE-A4F92716069D}"/>
              </a:ext>
            </a:extLst>
          </p:cNvPr>
          <p:cNvSpPr txBox="1"/>
          <p:nvPr/>
        </p:nvSpPr>
        <p:spPr>
          <a:xfrm>
            <a:off x="9182100" y="2418526"/>
            <a:ext cx="202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7341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97980" y="2374750"/>
            <a:ext cx="10499463" cy="105425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5094" y="170554"/>
            <a:ext cx="5518863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3"/>
          </p:nvPr>
        </p:nvSpPr>
        <p:spPr>
          <a:xfrm>
            <a:off x="357189" y="1393888"/>
            <a:ext cx="5637764" cy="360293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  <a:cs typeface="+mn-cs"/>
              </a:rPr>
              <a:t>Develop a machine learning model to predict the price of used cars based on user-provided car features, using data from cardekho.com, a popular second-hand car-selling website. The model should take input from users regarding the car's specifications, return an accurate price prediction, and deploy it on AWS.</a:t>
            </a:r>
            <a:endParaRPr lang="en-US" sz="20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1035" name="Picture 1034" descr="Large car car park from above">
            <a:extLst>
              <a:ext uri="{FF2B5EF4-FFF2-40B4-BE49-F238E27FC236}">
                <a16:creationId xmlns:a16="http://schemas.microsoft.com/office/drawing/2014/main" id="{EA9D86A3-BA14-04A2-686D-9681FEDB5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27"/>
          <a:stretch/>
        </p:blipFill>
        <p:spPr>
          <a:xfrm>
            <a:off x="6197048" y="0"/>
            <a:ext cx="5861602" cy="54999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137" y="38291"/>
            <a:ext cx="10483326" cy="975070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tx1"/>
                </a:solidFill>
                <a:latin typeface="+mj-lt"/>
              </a:rPr>
              <a:t>Scope of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7E91-DE21-288E-D261-36970E6A379A}"/>
              </a:ext>
            </a:extLst>
          </p:cNvPr>
          <p:cNvSpPr txBox="1"/>
          <p:nvPr/>
        </p:nvSpPr>
        <p:spPr>
          <a:xfrm>
            <a:off x="144137" y="802195"/>
            <a:ext cx="11778534" cy="47089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</a:rPr>
              <a:t>Objective:</a:t>
            </a:r>
            <a:endParaRPr lang="en-US" sz="2000" b="0" i="0" dirty="0"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Develop a trustworthy machine learning model for forecasting used car prices.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Deploying the model on AWS with interactive </a:t>
            </a:r>
            <a:r>
              <a:rPr lang="en-US" sz="2000" dirty="0"/>
              <a:t>UI and e</a:t>
            </a:r>
            <a:r>
              <a:rPr lang="en-US" sz="2000" b="0" i="0" dirty="0">
                <a:effectLst/>
              </a:rPr>
              <a:t>mpower users to make informed decisions in the used car market.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</a:rPr>
              <a:t>Dataset and Features:</a:t>
            </a:r>
            <a:endParaRPr lang="en-US" sz="2000" b="0" i="0" dirty="0"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Utilized Cardekho.com dataset for reliable information.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Key features include model name, Age, mileage, fuel type, transmission, etc.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</a:rPr>
              <a:t>Methodology:</a:t>
            </a:r>
            <a:endParaRPr lang="en-US" sz="2000" b="0" i="0" dirty="0"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Systematic approach: Data collection, preprocessing, and feature engineering.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Model selection based on accuracy.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</a:rPr>
              <a:t>Model Training:</a:t>
            </a:r>
            <a:endParaRPr lang="en-US" sz="2000" b="0" i="0" dirty="0"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Cross-validation and hyperparameter tuning for optimization.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</a:rPr>
              <a:t>Outcome:</a:t>
            </a:r>
            <a:endParaRPr lang="en-US" sz="2000" b="0" i="0" dirty="0"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Robust and deployable solution for predicting used car prices.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effectLst/>
              </a:rPr>
              <a:t>Audience-focused, suitable for both technical and non-technical users.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17886-9607-C32C-A6F3-E4A60A7B11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3296" y="966232"/>
            <a:ext cx="2540216" cy="822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Vehicle Dataset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Data Source: </a:t>
            </a:r>
            <a:r>
              <a:rPr lang="en-US" sz="1800">
                <a:solidFill>
                  <a:schemeClr val="tx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1E4F33-8B93-0FDA-ED87-2D3BA212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6" y="-88018"/>
            <a:ext cx="10499463" cy="105425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chemeClr val="tx1"/>
                </a:solidFill>
                <a:latin typeface="+mj-lt"/>
              </a:rPr>
              <a:t>About the Data</a:t>
            </a:r>
          </a:p>
        </p:txBody>
      </p:sp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9B70FCD6-CF23-B3E3-9CB2-A75D216CE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133590"/>
              </p:ext>
            </p:extLst>
          </p:nvPr>
        </p:nvGraphicFramePr>
        <p:xfrm>
          <a:off x="4320436" y="1157034"/>
          <a:ext cx="7253614" cy="351267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769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4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239">
                <a:tc>
                  <a:txBody>
                    <a:bodyPr/>
                    <a:lstStyle/>
                    <a:p>
                      <a:r>
                        <a:rPr lang="en-IN" sz="1700">
                          <a:latin typeface="+mn-lt"/>
                        </a:rPr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latin typeface="+mn-lt"/>
                        </a:rPr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239">
                <a:tc>
                  <a:txBody>
                    <a:bodyPr/>
                    <a:lstStyle/>
                    <a:p>
                      <a:pPr fontAlgn="base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Car name</a:t>
                      </a:r>
                      <a:endParaRPr lang="en-IN" sz="17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39">
                <a:tc>
                  <a:txBody>
                    <a:bodyPr/>
                    <a:lstStyle/>
                    <a:p>
                      <a:pPr fontAlgn="base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700">
                          <a:latin typeface="+mn-lt"/>
                        </a:rPr>
                        <a:t>Car purchase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Present_price</a:t>
                      </a:r>
                      <a:endParaRPr lang="en-US" sz="17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700">
                          <a:latin typeface="+mn-lt"/>
                        </a:rPr>
                        <a:t>Present price of 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663509"/>
                  </a:ext>
                </a:extLst>
              </a:tr>
              <a:tr h="3579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km_driven</a:t>
                      </a:r>
                      <a:endParaRPr lang="en-US" sz="17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700">
                          <a:latin typeface="+mn-lt"/>
                        </a:rPr>
                        <a:t>KM driven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293456"/>
                  </a:ext>
                </a:extLst>
              </a:tr>
              <a:tr h="259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700">
                          <a:latin typeface="+mn-lt"/>
                        </a:rPr>
                        <a:t>Fuel type (Petrol, Diesel,  Electrical)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26379"/>
                  </a:ext>
                </a:extLst>
              </a:tr>
              <a:tr h="259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seller_type</a:t>
                      </a:r>
                      <a:endParaRPr lang="en-US" sz="17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700">
                          <a:latin typeface="+mn-lt"/>
                        </a:rPr>
                        <a:t>Type of seller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881228"/>
                  </a:ext>
                </a:extLst>
              </a:tr>
              <a:tr h="259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700">
                          <a:latin typeface="+mn-lt"/>
                        </a:rPr>
                        <a:t>Transmission of 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98625"/>
                  </a:ext>
                </a:extLst>
              </a:tr>
              <a:tr h="259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700">
                          <a:latin typeface="+mn-lt"/>
                        </a:rPr>
                        <a:t>Past owners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170592"/>
                  </a:ext>
                </a:extLst>
              </a:tr>
              <a:tr h="259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Selling_price</a:t>
                      </a:r>
                      <a:endParaRPr lang="en-US" sz="17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sz="1700">
                          <a:latin typeface="+mn-lt"/>
                        </a:rPr>
                        <a:t>Selling price of the used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128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20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137" y="38291"/>
            <a:ext cx="10483326" cy="975070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tx1"/>
                </a:solidFill>
                <a:latin typeface="+mj-lt"/>
              </a:rPr>
              <a:t>Project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7E91-DE21-288E-D261-36970E6A379A}"/>
              </a:ext>
            </a:extLst>
          </p:cNvPr>
          <p:cNvSpPr txBox="1"/>
          <p:nvPr/>
        </p:nvSpPr>
        <p:spPr>
          <a:xfrm>
            <a:off x="130436" y="1063452"/>
            <a:ext cx="6464125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Data Collection and Cleaning on AWS </a:t>
            </a:r>
            <a:r>
              <a:rPr lang="en-US" sz="2000" b="0" i="0" dirty="0" err="1">
                <a:effectLst/>
              </a:rPr>
              <a:t>Jupyter</a:t>
            </a:r>
            <a:r>
              <a:rPr lang="en-US" sz="2000" b="0" i="0" dirty="0">
                <a:effectLst/>
              </a:rPr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Feature Engineering</a:t>
            </a:r>
            <a:endParaRPr lang="en-US" sz="2000" b="0" i="0" dirty="0">
              <a:effectLst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Model Development </a:t>
            </a:r>
            <a:r>
              <a:rPr lang="en-US" sz="2000" dirty="0"/>
              <a:t>: Training the models</a:t>
            </a:r>
            <a:endParaRPr lang="en-US" sz="20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Model Evaluation</a:t>
            </a:r>
            <a:r>
              <a:rPr lang="en-US" sz="2000" dirty="0"/>
              <a:t> : Choosing the best model</a:t>
            </a:r>
            <a:endParaRPr lang="en-US" sz="2000" b="0" i="0" dirty="0">
              <a:effectLst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Web Interface Creation and Model Deployment Using AWS Beanstalk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B12CA-7B2C-EAE0-09A4-B4C74CA422C2}"/>
              </a:ext>
            </a:extLst>
          </p:cNvPr>
          <p:cNvSpPr/>
          <p:nvPr/>
        </p:nvSpPr>
        <p:spPr>
          <a:xfrm>
            <a:off x="355306" y="3308255"/>
            <a:ext cx="9971532" cy="1312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5790C122-29FB-0083-C9B9-5104B754DA89}"/>
              </a:ext>
            </a:extLst>
          </p:cNvPr>
          <p:cNvSpPr/>
          <p:nvPr/>
        </p:nvSpPr>
        <p:spPr>
          <a:xfrm>
            <a:off x="1236178" y="3308255"/>
            <a:ext cx="1325880" cy="128930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3AE0150-F2CB-A336-BB6D-BB3C2542F6C8}"/>
              </a:ext>
            </a:extLst>
          </p:cNvPr>
          <p:cNvSpPr/>
          <p:nvPr/>
        </p:nvSpPr>
        <p:spPr>
          <a:xfrm>
            <a:off x="3252430" y="3331010"/>
            <a:ext cx="1325880" cy="128930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20F9D140-46CF-6DBF-CE2C-BB03DF024BA0}"/>
              </a:ext>
            </a:extLst>
          </p:cNvPr>
          <p:cNvSpPr/>
          <p:nvPr/>
        </p:nvSpPr>
        <p:spPr>
          <a:xfrm>
            <a:off x="5268682" y="3331009"/>
            <a:ext cx="1325880" cy="128930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7E8AF56F-1E4D-1480-A92C-7541AE8D3A40}"/>
              </a:ext>
            </a:extLst>
          </p:cNvPr>
          <p:cNvSpPr/>
          <p:nvPr/>
        </p:nvSpPr>
        <p:spPr>
          <a:xfrm>
            <a:off x="7448002" y="3331009"/>
            <a:ext cx="1325880" cy="128930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D1EECDB6-7347-378A-A021-48C1BAA9EE18}"/>
              </a:ext>
            </a:extLst>
          </p:cNvPr>
          <p:cNvSpPr/>
          <p:nvPr/>
        </p:nvSpPr>
        <p:spPr>
          <a:xfrm>
            <a:off x="9663898" y="3308255"/>
            <a:ext cx="1325880" cy="128930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E26748-DEE8-CBFF-95F0-284622D29513}"/>
              </a:ext>
            </a:extLst>
          </p:cNvPr>
          <p:cNvSpPr txBox="1"/>
          <p:nvPr/>
        </p:nvSpPr>
        <p:spPr>
          <a:xfrm>
            <a:off x="344638" y="3922464"/>
            <a:ext cx="139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Data Collection &amp; Cleaning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1FD51-8121-1F00-F7A7-BFA286F30B1F}"/>
              </a:ext>
            </a:extLst>
          </p:cNvPr>
          <p:cNvSpPr txBox="1"/>
          <p:nvPr/>
        </p:nvSpPr>
        <p:spPr>
          <a:xfrm>
            <a:off x="2488272" y="3918673"/>
            <a:ext cx="139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Feature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E277E-30F1-DF60-4D3E-319017EFB7CD}"/>
              </a:ext>
            </a:extLst>
          </p:cNvPr>
          <p:cNvSpPr txBox="1"/>
          <p:nvPr/>
        </p:nvSpPr>
        <p:spPr>
          <a:xfrm>
            <a:off x="4359744" y="3883327"/>
            <a:ext cx="139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Model 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A6F0CC-3ECE-B526-4987-1501D7407778}"/>
              </a:ext>
            </a:extLst>
          </p:cNvPr>
          <p:cNvSpPr txBox="1"/>
          <p:nvPr/>
        </p:nvSpPr>
        <p:spPr>
          <a:xfrm>
            <a:off x="6530554" y="3883327"/>
            <a:ext cx="139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Evaluation of Models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2EE60-9897-5E06-D142-0C31DD3A1032}"/>
              </a:ext>
            </a:extLst>
          </p:cNvPr>
          <p:cNvSpPr txBox="1"/>
          <p:nvPr/>
        </p:nvSpPr>
        <p:spPr>
          <a:xfrm>
            <a:off x="8701364" y="3830130"/>
            <a:ext cx="139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Deployment of the Model on AWS beanstalk</a:t>
            </a:r>
          </a:p>
        </p:txBody>
      </p:sp>
      <p:pic>
        <p:nvPicPr>
          <p:cNvPr id="16" name="Graphic 15" descr="Folder Search with solid fill">
            <a:extLst>
              <a:ext uri="{FF2B5EF4-FFF2-40B4-BE49-F238E27FC236}">
                <a16:creationId xmlns:a16="http://schemas.microsoft.com/office/drawing/2014/main" id="{BDC369B0-5567-8343-2F66-089E9EDA0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025" y="3369849"/>
            <a:ext cx="583058" cy="583058"/>
          </a:xfrm>
          <a:prstGeom prst="rect">
            <a:avLst/>
          </a:prstGeom>
        </p:spPr>
      </p:pic>
      <p:pic>
        <p:nvPicPr>
          <p:cNvPr id="17" name="Graphic 16" descr="Checkbox Checked with solid fill">
            <a:extLst>
              <a:ext uri="{FF2B5EF4-FFF2-40B4-BE49-F238E27FC236}">
                <a16:creationId xmlns:a16="http://schemas.microsoft.com/office/drawing/2014/main" id="{E29AD082-6B1C-3AF5-7835-2A2CFF612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9866" y="3245110"/>
            <a:ext cx="847344" cy="847344"/>
          </a:xfrm>
          <a:prstGeom prst="rect">
            <a:avLst/>
          </a:prstGeom>
        </p:spPr>
      </p:pic>
      <p:pic>
        <p:nvPicPr>
          <p:cNvPr id="18" name="Graphic 17" descr="Search Inventory with solid fill">
            <a:extLst>
              <a:ext uri="{FF2B5EF4-FFF2-40B4-BE49-F238E27FC236}">
                <a16:creationId xmlns:a16="http://schemas.microsoft.com/office/drawing/2014/main" id="{4F98816B-4A1E-AEB0-8FB0-A0B5F7E20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9948" y="3396882"/>
            <a:ext cx="457200" cy="457200"/>
          </a:xfrm>
          <a:prstGeom prst="rect">
            <a:avLst/>
          </a:prstGeom>
        </p:spPr>
      </p:pic>
      <p:pic>
        <p:nvPicPr>
          <p:cNvPr id="19" name="Graphic 18" descr="Presentation with pie chart with solid fill">
            <a:extLst>
              <a:ext uri="{FF2B5EF4-FFF2-40B4-BE49-F238E27FC236}">
                <a16:creationId xmlns:a16="http://schemas.microsoft.com/office/drawing/2014/main" id="{AE0300BA-BEAF-3941-4A2A-1BA6B4704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737" y="3430599"/>
            <a:ext cx="461665" cy="461665"/>
          </a:xfrm>
          <a:prstGeom prst="rect">
            <a:avLst/>
          </a:prstGeom>
        </p:spPr>
      </p:pic>
      <p:pic>
        <p:nvPicPr>
          <p:cNvPr id="20" name="Graphic 19" descr="Storytelling with solid fill">
            <a:extLst>
              <a:ext uri="{FF2B5EF4-FFF2-40B4-BE49-F238E27FC236}">
                <a16:creationId xmlns:a16="http://schemas.microsoft.com/office/drawing/2014/main" id="{0A0AFFC0-355E-3BD1-CD3F-4BCE3A3CA8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51482" y="3398772"/>
            <a:ext cx="399786" cy="3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4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781" y="0"/>
            <a:ext cx="4021899" cy="975070"/>
          </a:xfrm>
        </p:spPr>
        <p:txBody>
          <a:bodyPr lIns="91440" tIns="45720" rIns="91440" bIns="45720" anchor="ctr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AWS Features - Beanstalk</a:t>
            </a:r>
          </a:p>
        </p:txBody>
      </p:sp>
      <p:pic>
        <p:nvPicPr>
          <p:cNvPr id="4" name="Content Placeholder 3" descr="A diagram of a security group&#10;&#10;Description automatically generated">
            <a:extLst>
              <a:ext uri="{FF2B5EF4-FFF2-40B4-BE49-F238E27FC236}">
                <a16:creationId xmlns:a16="http://schemas.microsoft.com/office/drawing/2014/main" id="{C791AB5F-4024-AB0C-311F-F6901F7AAF4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44804" y="1065429"/>
            <a:ext cx="5486400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F4D620-5D23-72A6-79AF-3D2CC2A940BE}"/>
              </a:ext>
            </a:extLst>
          </p:cNvPr>
          <p:cNvSpPr txBox="1"/>
          <p:nvPr/>
        </p:nvSpPr>
        <p:spPr>
          <a:xfrm>
            <a:off x="5931204" y="1389978"/>
            <a:ext cx="60945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Platform as a Service (PaaS):</a:t>
            </a:r>
            <a:r>
              <a:rPr lang="en-US" sz="1200" b="0" i="0">
                <a:effectLst/>
              </a:rPr>
              <a:t> AWS Elastic Beanstalk is a fully managed PaaS that abstracts the underlying infrastructure complexities, allowing developers to focus on application code, not server management.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>
              <a:effectLst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Application Deployment:</a:t>
            </a:r>
            <a:r>
              <a:rPr lang="en-US" sz="1200" b="0" i="0">
                <a:effectLst/>
              </a:rPr>
              <a:t> It supports multiple programming languages and web frameworks, enabling easy deployment of web applications and services, including automatic scaling.</a:t>
            </a:r>
          </a:p>
          <a:p>
            <a:pPr algn="l"/>
            <a:endParaRPr lang="en-US" sz="1200" b="0" i="0">
              <a:effectLst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Environment Management:</a:t>
            </a:r>
            <a:r>
              <a:rPr lang="en-US" sz="1200" b="0" i="0">
                <a:effectLst/>
              </a:rPr>
              <a:t> Elastic Beanstalk allows you to create multiple environments (e.g., development, staging, production) to facilitate testing, scaling, and version control of your applications.</a:t>
            </a:r>
          </a:p>
          <a:p>
            <a:pPr algn="l"/>
            <a:endParaRPr lang="en-US" sz="1200" b="0" i="0">
              <a:effectLst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Automatic Scaling:</a:t>
            </a:r>
            <a:r>
              <a:rPr lang="en-US" sz="1200" b="0" i="0">
                <a:effectLst/>
              </a:rPr>
              <a:t> It provides built-in auto-scaling capabilities, adjusting the infrastructure resources based on application load, ensuring optimal performance and cost-efficiency.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>
              <a:effectLst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Integration with AWS Services:</a:t>
            </a:r>
            <a:r>
              <a:rPr lang="en-US" sz="1200" b="0" i="0">
                <a:effectLst/>
              </a:rPr>
              <a:t> Elastic Beanstalk seamlessly integrates with other AWS services like RDS (Relational Database Service), S3 (Simple Storage Service), and CloudWatch, making it easier to build robust and scalable applications.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atabase with solid fill">
            <a:extLst>
              <a:ext uri="{FF2B5EF4-FFF2-40B4-BE49-F238E27FC236}">
                <a16:creationId xmlns:a16="http://schemas.microsoft.com/office/drawing/2014/main" id="{10783748-B43C-047A-6FF0-326DE15036D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197" y="3053841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137FD61-7547-9B14-EF6C-038E3159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" y="-337883"/>
            <a:ext cx="10499463" cy="105425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chemeClr val="tx1"/>
                </a:solidFill>
                <a:latin typeface="+mj-lt"/>
              </a:rPr>
              <a:t>Project Architecture – AWS Services roles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D70E4-3CF9-35E0-DC1F-8A6AF3B72694}"/>
              </a:ext>
            </a:extLst>
          </p:cNvPr>
          <p:cNvSpPr txBox="1"/>
          <p:nvPr/>
        </p:nvSpPr>
        <p:spPr>
          <a:xfrm>
            <a:off x="783503" y="4048667"/>
            <a:ext cx="175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Vehicle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BB9A2-60E8-83A7-0500-6F36A9484CB1}"/>
              </a:ext>
            </a:extLst>
          </p:cNvPr>
          <p:cNvSpPr txBox="1"/>
          <p:nvPr/>
        </p:nvSpPr>
        <p:spPr>
          <a:xfrm>
            <a:off x="3041336" y="4047659"/>
            <a:ext cx="22805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 err="1"/>
              <a:t>SageMaker</a:t>
            </a:r>
            <a:r>
              <a:rPr lang="en-US" sz="1400" dirty="0"/>
              <a:t> Model</a:t>
            </a:r>
            <a:endParaRPr lang="en-US" dirty="0"/>
          </a:p>
          <a:p>
            <a:r>
              <a:rPr lang="en-US" sz="1400" dirty="0">
                <a:ea typeface="Calibri"/>
                <a:cs typeface="Calibri"/>
              </a:rPr>
              <a:t>Development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AD76F20-8B9E-F706-4F5B-95E0A006D51D}"/>
              </a:ext>
            </a:extLst>
          </p:cNvPr>
          <p:cNvSpPr/>
          <p:nvPr/>
        </p:nvSpPr>
        <p:spPr>
          <a:xfrm>
            <a:off x="2066319" y="3490508"/>
            <a:ext cx="561386" cy="1166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E119A39-043B-80CC-DDFC-B7195C9DD3B8}"/>
              </a:ext>
            </a:extLst>
          </p:cNvPr>
          <p:cNvSpPr/>
          <p:nvPr/>
        </p:nvSpPr>
        <p:spPr>
          <a:xfrm>
            <a:off x="4832523" y="3490508"/>
            <a:ext cx="561386" cy="1166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AWS Elastic Beanstalk and Amazon DynamoDB Simplifies Scaling | AWS  Startups Blog">
            <a:extLst>
              <a:ext uri="{FF2B5EF4-FFF2-40B4-BE49-F238E27FC236}">
                <a16:creationId xmlns:a16="http://schemas.microsoft.com/office/drawing/2014/main" id="{A416D24F-B32E-34F0-7EA1-10CFA8461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4" t="8991" r="28494" b="11496"/>
          <a:stretch/>
        </p:blipFill>
        <p:spPr bwMode="auto">
          <a:xfrm>
            <a:off x="5418149" y="2926223"/>
            <a:ext cx="1773782" cy="163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DB3B927-2D29-B99E-9B55-8BF8A0B4B1DC}"/>
              </a:ext>
            </a:extLst>
          </p:cNvPr>
          <p:cNvSpPr/>
          <p:nvPr/>
        </p:nvSpPr>
        <p:spPr>
          <a:xfrm>
            <a:off x="7093739" y="3534644"/>
            <a:ext cx="561386" cy="1166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18 Best Car Dealer Websites For Inspiration 2023 - Colorlib">
            <a:extLst>
              <a:ext uri="{FF2B5EF4-FFF2-40B4-BE49-F238E27FC236}">
                <a16:creationId xmlns:a16="http://schemas.microsoft.com/office/drawing/2014/main" id="{CED74EE7-FACC-94D9-81A3-552C8B9A3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318" y="2497902"/>
            <a:ext cx="2814339" cy="22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645962-5797-52A2-61BC-71EF973630DC}"/>
              </a:ext>
            </a:extLst>
          </p:cNvPr>
          <p:cNvSpPr txBox="1"/>
          <p:nvPr/>
        </p:nvSpPr>
        <p:spPr>
          <a:xfrm>
            <a:off x="5475793" y="4583051"/>
            <a:ext cx="2280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Deployment on AWS Beanstalk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14CC94-F6ED-02DB-1278-564DFDB7FCE0}"/>
              </a:ext>
            </a:extLst>
          </p:cNvPr>
          <p:cNvSpPr txBox="1"/>
          <p:nvPr/>
        </p:nvSpPr>
        <p:spPr>
          <a:xfrm>
            <a:off x="8630186" y="4716505"/>
            <a:ext cx="228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Deployed web application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0ACB2-0BE9-9F49-5BDC-2C5CCE970506}"/>
              </a:ext>
            </a:extLst>
          </p:cNvPr>
          <p:cNvSpPr/>
          <p:nvPr/>
        </p:nvSpPr>
        <p:spPr>
          <a:xfrm>
            <a:off x="124027" y="1061400"/>
            <a:ext cx="5111621" cy="1173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E58BBB7-9F93-4EA8-BA16-8DEB6F9CDC63}"/>
              </a:ext>
            </a:extLst>
          </p:cNvPr>
          <p:cNvSpPr txBox="1">
            <a:spLocks/>
          </p:cNvSpPr>
          <p:nvPr/>
        </p:nvSpPr>
        <p:spPr>
          <a:xfrm>
            <a:off x="124027" y="788035"/>
            <a:ext cx="8830191" cy="1719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95959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>
              <a:solidFill>
                <a:schemeClr val="tx1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+mn-lt"/>
              </a:rPr>
              <a:t>Data Cleaning: Remove duplicates, handle missing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+mn-lt"/>
              </a:rPr>
              <a:t>Feature Engineering: Create or modify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+mn-lt"/>
              </a:rPr>
              <a:t>Model Training: Train a predictive model using regression algorithms.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+mn-lt"/>
              </a:rPr>
              <a:t>Model Evaluation: Assess the model's accuracy and performance.</a:t>
            </a:r>
          </a:p>
          <a:p>
            <a:endParaRPr lang="en-US" sz="120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6A7972-3504-3DDF-2EAC-5F24AB9D1E82}"/>
              </a:ext>
            </a:extLst>
          </p:cNvPr>
          <p:cNvSpPr/>
          <p:nvPr/>
        </p:nvSpPr>
        <p:spPr>
          <a:xfrm>
            <a:off x="5475793" y="1061398"/>
            <a:ext cx="5876569" cy="1173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25A06C-AFFC-768F-F654-C7E83D07280F}"/>
              </a:ext>
            </a:extLst>
          </p:cNvPr>
          <p:cNvSpPr txBox="1"/>
          <p:nvPr/>
        </p:nvSpPr>
        <p:spPr>
          <a:xfrm>
            <a:off x="5497945" y="1269460"/>
            <a:ext cx="5854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Design HTML UI for taking </a:t>
            </a:r>
            <a:r>
              <a:rPr lang="en-US" sz="1200"/>
              <a:t>car attributes through the website and creation of “</a:t>
            </a:r>
            <a:r>
              <a:rPr lang="en-US" sz="1200" b="0" i="0" err="1">
                <a:solidFill>
                  <a:srgbClr val="16191F"/>
                </a:solidFill>
                <a:effectLst/>
              </a:rPr>
              <a:t>ebextensions</a:t>
            </a:r>
            <a:r>
              <a:rPr lang="en-US" sz="1200" b="0" i="0">
                <a:solidFill>
                  <a:srgbClr val="16191F"/>
                </a:solidFill>
                <a:effectLst/>
              </a:rPr>
              <a:t>”</a:t>
            </a:r>
            <a:r>
              <a:rPr lang="en-US" sz="1200"/>
              <a:t> file for Beanstalk</a:t>
            </a:r>
            <a:endParaRPr lang="en-US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Web Application Deployment: Deploy the model to predict resale prices for new data on Elastic Beanstalk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9CAE8-D42A-EE39-D34E-21236820D8DD}"/>
              </a:ext>
            </a:extLst>
          </p:cNvPr>
          <p:cNvSpPr txBox="1"/>
          <p:nvPr/>
        </p:nvSpPr>
        <p:spPr>
          <a:xfrm>
            <a:off x="742620" y="740256"/>
            <a:ext cx="2785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err="1"/>
              <a:t>Jupyter</a:t>
            </a:r>
            <a:r>
              <a:rPr lang="en-US" sz="1400" b="1"/>
              <a:t> Notebook on EC2 Instance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7F2A3-7945-54D4-5839-B6E104AE5C71}"/>
              </a:ext>
            </a:extLst>
          </p:cNvPr>
          <p:cNvSpPr txBox="1"/>
          <p:nvPr/>
        </p:nvSpPr>
        <p:spPr>
          <a:xfrm>
            <a:off x="6818332" y="785255"/>
            <a:ext cx="339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Deployment on AWS Beanstalk </a:t>
            </a:r>
          </a:p>
        </p:txBody>
      </p:sp>
      <p:pic>
        <p:nvPicPr>
          <p:cNvPr id="2" name="Picture 1" descr="Tuning your Model HyperParameters with AWS SageMaker | by Rodrigo Dutcosky  | AWS in Plain English">
            <a:extLst>
              <a:ext uri="{FF2B5EF4-FFF2-40B4-BE49-F238E27FC236}">
                <a16:creationId xmlns:a16="http://schemas.microsoft.com/office/drawing/2014/main" id="{B18EA91F-2832-A010-0381-451207F39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295" y="2907119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5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006A5D-AE44-280F-319D-5DE6D7E8863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tx1"/>
                </a:solidFill>
                <a:effectLst/>
                <a:latin typeface="+mn-lt"/>
              </a:rPr>
              <a:t>Null Value Handling: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i="0" dirty="0">
                <a:effectLst/>
                <a:latin typeface="+mn-lt"/>
              </a:rPr>
              <a:t>Check for and address any null values within the dataset through methods such as imputation or removal.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tx1"/>
                </a:solidFill>
                <a:effectLst/>
                <a:latin typeface="+mn-lt"/>
              </a:rPr>
              <a:t>Age Calculation: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i="0" dirty="0">
                <a:effectLst/>
                <a:latin typeface="+mn-lt"/>
              </a:rPr>
              <a:t>Convert the 'year' feature into the 'age' of the car by subtracting the manufacturing year from the current year.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tx1"/>
                </a:solidFill>
                <a:effectLst/>
                <a:latin typeface="+mn-lt"/>
              </a:rPr>
              <a:t>Categorical Data Transformation: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i="0" dirty="0">
                <a:effectLst/>
                <a:latin typeface="+mn-lt"/>
              </a:rPr>
              <a:t>Convert categorical data like fuel type, model name, seller type, and car transmission into numerical format using one-hot encoding.</a:t>
            </a:r>
          </a:p>
          <a:p>
            <a:endParaRPr 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EA143-E6B4-B65A-6253-D8A7AB0A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86939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EA143-E6B4-B65A-6253-D8A7AB0A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Model Creation and 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629624-A676-09D2-31A0-F35BC47A05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000" dirty="0">
                <a:latin typeface="+mn-lt"/>
                <a:cs typeface="Arial" panose="020B0604020202020204" pitchFamily="34" charset="0"/>
              </a:rPr>
              <a:t>Testing regression models and their R2 score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A95907C-45EB-B413-E426-139364BE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3" y="2482801"/>
            <a:ext cx="8685616" cy="23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0265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W_Photography_Gradient_Campus_PPT_Accessible_1 (WID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GW_Photography_Gradient_Campus_PPT_Accessible_1 (WID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T9_Outlier_final</Template>
  <TotalTime>89</TotalTime>
  <Words>818</Words>
  <Application>Microsoft Office PowerPoint</Application>
  <PresentationFormat>Widescreen</PresentationFormat>
  <Paragraphs>122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2_Office Theme</vt:lpstr>
      <vt:lpstr>1_Office Theme</vt:lpstr>
      <vt:lpstr>GW_Photography_Gradient_Campus_PPT_Accessible_1 (WIDE)</vt:lpstr>
      <vt:lpstr>3_Office Theme</vt:lpstr>
      <vt:lpstr>1_GW_Photography_Gradient_Campus_PPT_Accessible_1 (WIDE)</vt:lpstr>
      <vt:lpstr>4_Office Theme</vt:lpstr>
      <vt:lpstr>Used Car price prediction with Deployment</vt:lpstr>
      <vt:lpstr>Problem Statement</vt:lpstr>
      <vt:lpstr>Scope of the project</vt:lpstr>
      <vt:lpstr>About the Data</vt:lpstr>
      <vt:lpstr>Project Flow</vt:lpstr>
      <vt:lpstr>AWS Features - Beanstalk</vt:lpstr>
      <vt:lpstr>Project Architecture – AWS Services roles</vt:lpstr>
      <vt:lpstr>Data Preprocessing</vt:lpstr>
      <vt:lpstr>Model Creation and Evaluation</vt:lpstr>
      <vt:lpstr>Outcomes </vt:lpstr>
      <vt:lpstr>Live Demo</vt:lpstr>
      <vt:lpstr>Results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T9 Outliers - Mid Term Project</dc:title>
  <dc:creator>Pranav Chandaliya</dc:creator>
  <cp:lastModifiedBy>Aarti Paan</cp:lastModifiedBy>
  <cp:revision>15</cp:revision>
  <dcterms:created xsi:type="dcterms:W3CDTF">2022-12-06T17:55:07Z</dcterms:created>
  <dcterms:modified xsi:type="dcterms:W3CDTF">2023-11-27T19:40:17Z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20A092E9C8E14335B735E5038DF26C85</vt:lpwstr>
  </property>
  <property fmtid="{D5CDD505-2E9C-101B-9397-08002B2CF9AE}" pid="3" name="KSOProductBuildVer">
    <vt:lpwstr>1033-11.2.0.11306</vt:lpwstr>
  </property>
</Properties>
</file>